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</p:sldMasterIdLst>
  <p:notesMasterIdLst>
    <p:notesMasterId r:id="rId43"/>
  </p:notesMasterIdLst>
  <p:handoutMasterIdLst>
    <p:handoutMasterId r:id="rId44"/>
  </p:handoutMasterIdLst>
  <p:sldIdLst>
    <p:sldId id="357" r:id="rId5"/>
    <p:sldId id="390" r:id="rId6"/>
    <p:sldId id="391" r:id="rId7"/>
    <p:sldId id="392" r:id="rId8"/>
    <p:sldId id="393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82" r:id="rId18"/>
    <p:sldId id="383" r:id="rId19"/>
    <p:sldId id="367" r:id="rId20"/>
    <p:sldId id="368" r:id="rId21"/>
    <p:sldId id="380" r:id="rId22"/>
    <p:sldId id="381" r:id="rId23"/>
    <p:sldId id="369" r:id="rId24"/>
    <p:sldId id="370" r:id="rId25"/>
    <p:sldId id="373" r:id="rId26"/>
    <p:sldId id="374" r:id="rId27"/>
    <p:sldId id="378" r:id="rId28"/>
    <p:sldId id="379" r:id="rId29"/>
    <p:sldId id="371" r:id="rId30"/>
    <p:sldId id="372" r:id="rId31"/>
    <p:sldId id="394" r:id="rId32"/>
    <p:sldId id="365" r:id="rId33"/>
    <p:sldId id="396" r:id="rId34"/>
    <p:sldId id="399" r:id="rId35"/>
    <p:sldId id="397" r:id="rId36"/>
    <p:sldId id="398" r:id="rId37"/>
    <p:sldId id="395" r:id="rId38"/>
    <p:sldId id="375" r:id="rId39"/>
    <p:sldId id="376" r:id="rId40"/>
    <p:sldId id="400" r:id="rId41"/>
    <p:sldId id="388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31" autoAdjust="0"/>
  </p:normalViewPr>
  <p:slideViewPr>
    <p:cSldViewPr snapToGrid="0">
      <p:cViewPr varScale="1">
        <p:scale>
          <a:sx n="116" d="100"/>
          <a:sy n="116" d="100"/>
        </p:scale>
        <p:origin x="-336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pPr/>
              <a:t>9/21/2020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pPr/>
              <a:t>9/21/2020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91691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1" y="1371602"/>
            <a:ext cx="10468863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599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2" y="3228537"/>
            <a:ext cx="10472929" cy="1752600"/>
          </a:xfrm>
        </p:spPr>
        <p:txBody>
          <a:bodyPr lIns="0" rIns="18288"/>
          <a:lstStyle>
            <a:lvl1pPr marL="0" marR="45712" indent="0" algn="r">
              <a:buNone/>
              <a:defRPr>
                <a:solidFill>
                  <a:schemeClr val="tx1"/>
                </a:solidFill>
              </a:defRPr>
            </a:lvl1pPr>
            <a:lvl2pPr marL="457126" indent="0" algn="ctr">
              <a:buNone/>
            </a:lvl2pPr>
            <a:lvl3pPr marL="914252" indent="0" algn="ctr">
              <a:buNone/>
            </a:lvl3pPr>
            <a:lvl4pPr marL="1371378" indent="0" algn="ctr">
              <a:buNone/>
            </a:lvl4pPr>
            <a:lvl5pPr marL="1828504" indent="0" algn="ctr">
              <a:buNone/>
            </a:lvl5pPr>
            <a:lvl6pPr marL="2285630" indent="0" algn="ctr">
              <a:buNone/>
            </a:lvl6pPr>
            <a:lvl7pPr marL="2742756" indent="0" algn="ctr">
              <a:buNone/>
            </a:lvl7pPr>
            <a:lvl8pPr marL="3199884" indent="0" algn="ctr">
              <a:buNone/>
            </a:lvl8pPr>
            <a:lvl9pPr marL="365701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DBF5F9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6554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734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914402"/>
            <a:ext cx="2743199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914402"/>
            <a:ext cx="8026401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109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31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7"/>
            <a:ext cx="10363200" cy="136245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599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6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DBF5F9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393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04088"/>
            <a:ext cx="10972801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920086"/>
            <a:ext cx="5384801" cy="4434840"/>
          </a:xfrm>
        </p:spPr>
        <p:txBody>
          <a:bodyPr/>
          <a:lstStyle>
            <a:lvl1pPr>
              <a:defRPr sz="2599"/>
            </a:lvl1pPr>
            <a:lvl2pPr>
              <a:defRPr sz="2399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920086"/>
            <a:ext cx="5384801" cy="4434840"/>
          </a:xfrm>
        </p:spPr>
        <p:txBody>
          <a:bodyPr/>
          <a:lstStyle>
            <a:lvl1pPr>
              <a:defRPr sz="2599"/>
            </a:lvl1pPr>
            <a:lvl2pPr>
              <a:defRPr sz="2399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68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04088"/>
            <a:ext cx="10972801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855250"/>
            <a:ext cx="5386917" cy="659353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399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599" b="1"/>
            </a:lvl4pPr>
            <a:lvl5pPr>
              <a:buNone/>
              <a:defRPr sz="1599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1859759"/>
            <a:ext cx="5389033" cy="654842"/>
          </a:xfrm>
        </p:spPr>
        <p:txBody>
          <a:bodyPr lIns="45720" tIns="0" rIns="45720" bIns="0" anchor="ctr"/>
          <a:lstStyle>
            <a:lvl1pPr marL="0" indent="0">
              <a:buNone/>
              <a:defRPr sz="2399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599" b="1"/>
            </a:lvl4pPr>
            <a:lvl5pPr>
              <a:buNone/>
              <a:defRPr sz="1599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3" y="2514601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514601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043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5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" y="6492877"/>
            <a:ext cx="12192000" cy="365124"/>
          </a:xfrm>
        </p:spPr>
        <p:txBody>
          <a:bodyPr/>
          <a:lstStyle>
            <a:lvl1pPr algn="ctr">
              <a:defRPr sz="1599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itchFamily="18" charset="0"/>
              </a:defRPr>
            </a:lvl1pPr>
          </a:lstStyle>
          <a:p>
            <a:r>
              <a:rPr lang="en-US" dirty="0"/>
              <a:t>G. N. Singh,   Indian  Schools  of  Mines,   </a:t>
            </a:r>
            <a:r>
              <a:rPr lang="en-US" dirty="0" err="1"/>
              <a:t>Dhanbad</a:t>
            </a:r>
            <a:r>
              <a:rPr lang="en-US" dirty="0"/>
              <a:t>,   India</a:t>
            </a:r>
          </a:p>
        </p:txBody>
      </p:sp>
    </p:spTree>
    <p:extLst>
      <p:ext uri="{BB962C8B-B14F-4D97-AF65-F5344CB8AC3E}">
        <p14:creationId xmlns:p14="http://schemas.microsoft.com/office/powerpoint/2010/main" xmlns="" val="159348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599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399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399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1"/>
            </a:lvl4pPr>
            <a:lvl5pPr indent="0" algn="l">
              <a:buNone/>
              <a:defRPr sz="90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599"/>
            </a:lvl2pPr>
            <a:lvl3pPr>
              <a:defRPr sz="2399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578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7" y="1108078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5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80" y="5359769"/>
            <a:ext cx="207265" cy="155449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52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176997"/>
            <a:ext cx="2950464" cy="1582622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6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1"/>
            </a:lvl4pPr>
            <a:lvl5pPr>
              <a:defRPr sz="90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4"/>
          </a:xfrm>
        </p:spPr>
        <p:txBody>
          <a:bodyPr/>
          <a:lstStyle/>
          <a:p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7" y="1199518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199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1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pPr defTabSz="914252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1" y="6219827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pPr defTabSz="914252"/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859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1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pPr defTabSz="914252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1" y="-7143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pPr defTabSz="914252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1" y="704088"/>
            <a:ext cx="10972801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1" y="1935482"/>
            <a:ext cx="10972801" cy="43891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2844801" cy="3651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252"/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1" y="6356351"/>
            <a:ext cx="4470400" cy="3651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252"/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G. N. Singh,   Indian  Schools  of  Mines,   Dhanbad,   India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252"/>
            <a:fld id="{D767CB41-0802-4E9D-BFD7-8E29EA83AC9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 defTabSz="914252"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5354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914252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914252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831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276" indent="-27427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599" kern="1200">
          <a:solidFill>
            <a:schemeClr val="tx1"/>
          </a:solidFill>
          <a:latin typeface="+mn-lt"/>
          <a:ea typeface="+mn-ea"/>
          <a:cs typeface="+mn-cs"/>
        </a:defRPr>
      </a:lvl1pPr>
      <a:lvl2pPr marL="639976" indent="-24684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52" indent="-24684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188528" indent="-210278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804" indent="-210278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080" indent="-210278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9930" indent="-18285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599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206" indent="-182850" algn="l" rtl="0" eaLnBrk="1" latinLnBrk="0" hangingPunct="1">
        <a:spcBef>
          <a:spcPct val="20000"/>
        </a:spcBef>
        <a:buClr>
          <a:schemeClr val="tx2"/>
        </a:buClr>
        <a:buChar char="•"/>
        <a:defRPr kumimoji="0"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2468482" indent="-18285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399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 Prof. G. N. Singh 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1079" y="3501822"/>
            <a:ext cx="10149840" cy="2548362"/>
          </a:xfrm>
          <a:prstGeom prst="rect">
            <a:avLst/>
          </a:prstGeom>
        </p:spPr>
        <p:txBody>
          <a:bodyPr wrap="square" lIns="109697" tIns="54850" rIns="109697" bIns="54850">
            <a:spAutoFit/>
          </a:bodyPr>
          <a:lstStyle/>
          <a:p>
            <a:pPr algn="ctr" defTabSz="1096982"/>
            <a:r>
              <a:rPr lang="en-US" sz="216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endParaRPr lang="en-US" sz="216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096982"/>
            <a:endParaRPr lang="en-US" sz="216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096982"/>
            <a:r>
              <a:rPr lang="en-US" sz="288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Prof</a:t>
            </a:r>
            <a:r>
              <a:rPr lang="en-US" sz="288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 G. N. Singh</a:t>
            </a:r>
            <a:endParaRPr lang="en-US" sz="216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096982"/>
            <a:r>
              <a:rPr lang="en-US" sz="216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Professor &amp; HOD</a:t>
            </a:r>
          </a:p>
          <a:p>
            <a:pPr algn="ctr" defTabSz="1096982"/>
            <a:endParaRPr lang="en-US" sz="216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096982"/>
            <a:r>
              <a:rPr lang="en-US" sz="216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Department of Mathematics &amp; Computing</a:t>
            </a:r>
            <a:endParaRPr lang="en-US" sz="216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096982"/>
            <a:r>
              <a:rPr lang="en-US" sz="21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Indian Institute of Technology (Indian School of Mines), </a:t>
            </a:r>
            <a:r>
              <a:rPr lang="en-US" sz="216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Dhanbad.</a:t>
            </a:r>
            <a:endParaRPr 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115" y="1566116"/>
            <a:ext cx="1086976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6982"/>
            <a:r>
              <a:rPr lang="en-US" sz="3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</a:t>
            </a:r>
            <a:endParaRPr lang="en-US" sz="3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1096982"/>
            <a:endParaRPr lang="en-US" sz="336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593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97983" y="2308148"/>
            <a:ext cx="5336147" cy="3818011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Saves time and </a:t>
            </a: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labor.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 </a:t>
            </a: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 reduction of cost in terms of money and </a:t>
            </a: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time.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Ends </a:t>
            </a: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up with greater accuracy of </a:t>
            </a: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Has </a:t>
            </a: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greater </a:t>
            </a: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scope.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Has </a:t>
            </a: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greater </a:t>
            </a: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adaptability. 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If </a:t>
            </a:r>
            <a:r>
              <a:rPr kumimoji="0" lang="en-US" sz="2200" b="0" i="0" u="none" strike="noStrike" kern="1200" cap="none" spc="0" normalizeH="0" baseline="0" noProof="0" dirty="0"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the population is too large, or hypothetical sampling is the only method to be used.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6400800" y="2249981"/>
            <a:ext cx="5380736" cy="3833399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There is always a sampling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error.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Sampling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may create a feeling of discrimination within the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population.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Sampling may be inadvisable where every unit in the population is legally required to have a record.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For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rare events, small samples may not yield sufficient cases for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study.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Sample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may be biased if hidden periodicity in population coincides with that of selection.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408" y="1414737"/>
            <a:ext cx="329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796" y="1396152"/>
            <a:ext cx="329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201" y="578884"/>
            <a:ext cx="88270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Advantage and Disadvantage of Sampling</a:t>
            </a:r>
          </a:p>
        </p:txBody>
      </p:sp>
    </p:spTree>
    <p:extLst>
      <p:ext uri="{BB962C8B-B14F-4D97-AF65-F5344CB8AC3E}">
        <p14:creationId xmlns:p14="http://schemas.microsoft.com/office/powerpoint/2010/main" xmlns="" val="49457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8024" y="186183"/>
            <a:ext cx="8757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of Conducting a Sample Survey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5" y="928453"/>
            <a:ext cx="11874320" cy="54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125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Rectangle 3"/>
          <p:cNvSpPr/>
          <p:nvPr/>
        </p:nvSpPr>
        <p:spPr>
          <a:xfrm>
            <a:off x="580167" y="1732791"/>
            <a:ext cx="10935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theory of sampling is based on three important basic principles: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0508" y="3775504"/>
            <a:ext cx="1093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 design provides valid estimates about population parameters which means sample should be selected in such a way so that estimates can be explained in terms of probability.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0167" y="2253430"/>
            <a:ext cx="4912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Statistical Regularity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0508" y="2751394"/>
            <a:ext cx="10935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moderately large number of items chosen at random from a large group are almost sure on the average to process the characteristics of the large group.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0167" y="4907202"/>
            <a:ext cx="4912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Optimization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0508" y="5441464"/>
            <a:ext cx="10935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level of efficiency at minimum cost.</a:t>
            </a:r>
          </a:p>
          <a:p>
            <a:pPr marL="355600" marR="50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possible efficiency with given cost.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223" y="948891"/>
            <a:ext cx="51343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223" y="3402358"/>
            <a:ext cx="35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Validity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43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459" y="178108"/>
            <a:ext cx="70504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Survey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06" y="991672"/>
            <a:ext cx="8111241" cy="54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962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2892577" y="472605"/>
            <a:ext cx="7520665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Judgmental Sampling</a:t>
            </a:r>
            <a:endParaRPr lang="en-IN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33" y="1266081"/>
            <a:ext cx="10461873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purposive sampling.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Respondents are selected according to an experienced researcher’s belief that they will meet the requirements of the study.</a:t>
            </a:r>
          </a:p>
        </p:txBody>
      </p:sp>
      <p:pic>
        <p:nvPicPr>
          <p:cNvPr id="6" name="Picture 2" descr="Purposive Sampling Definition and Typ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496"/>
          <a:stretch/>
        </p:blipFill>
        <p:spPr bwMode="auto">
          <a:xfrm>
            <a:off x="218464" y="3172256"/>
            <a:ext cx="11908665" cy="32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500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757" y="821228"/>
            <a:ext cx="11322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Judgmental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9369" y="2158479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817" y="2158479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6205" y="2901731"/>
            <a:ext cx="5355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time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involved. 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select number of people who are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related  to the topic are part of the study which means that there are lesser chances of having people who will distort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the specific objective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Mostly used in demographic surveys.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0299" y="3102305"/>
            <a:ext cx="48312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subject to researcher’s bias.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group selected may not be represent all the population.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107753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09730" y="1637909"/>
            <a:ext cx="5571805" cy="4114813"/>
            <a:chOff x="1143000" y="2895587"/>
            <a:chExt cx="5181731" cy="3330767"/>
          </a:xfrm>
        </p:grpSpPr>
        <p:sp>
          <p:nvSpPr>
            <p:cNvPr id="5" name="object 4"/>
            <p:cNvSpPr/>
            <p:nvPr/>
          </p:nvSpPr>
          <p:spPr>
            <a:xfrm>
              <a:off x="3480053" y="323677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3480053" y="323677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3541776" y="3199412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541776" y="3199412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9" name="object 8"/>
            <p:cNvSpPr/>
            <p:nvPr/>
          </p:nvSpPr>
          <p:spPr>
            <a:xfrm>
              <a:off x="3604656" y="3162050"/>
              <a:ext cx="2256790" cy="2989580"/>
            </a:xfrm>
            <a:custGeom>
              <a:avLst/>
              <a:gdLst/>
              <a:ahLst/>
              <a:cxnLst/>
              <a:rect l="l" t="t" r="r" b="b"/>
              <a:pathLst>
                <a:path w="2256790" h="2989579">
                  <a:moveTo>
                    <a:pt x="0" y="2989063"/>
                  </a:moveTo>
                  <a:lnTo>
                    <a:pt x="2256794" y="2989063"/>
                  </a:lnTo>
                  <a:lnTo>
                    <a:pt x="2256794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3604656" y="3162050"/>
              <a:ext cx="2256790" cy="2989580"/>
            </a:xfrm>
            <a:custGeom>
              <a:avLst/>
              <a:gdLst/>
              <a:ahLst/>
              <a:cxnLst/>
              <a:rect l="l" t="t" r="r" b="b"/>
              <a:pathLst>
                <a:path w="2256790" h="2989579">
                  <a:moveTo>
                    <a:pt x="0" y="2989063"/>
                  </a:moveTo>
                  <a:lnTo>
                    <a:pt x="2256794" y="2989063"/>
                  </a:lnTo>
                  <a:lnTo>
                    <a:pt x="2256794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3666225" y="3125675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3666225" y="3125675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5" name="object 12"/>
            <p:cNvSpPr/>
            <p:nvPr/>
          </p:nvSpPr>
          <p:spPr>
            <a:xfrm>
              <a:off x="3726819" y="3088315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3726819" y="3088315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7" name="object 14"/>
            <p:cNvSpPr/>
            <p:nvPr/>
          </p:nvSpPr>
          <p:spPr>
            <a:xfrm>
              <a:off x="3789669" y="305094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8" name="object 15"/>
            <p:cNvSpPr/>
            <p:nvPr/>
          </p:nvSpPr>
          <p:spPr>
            <a:xfrm>
              <a:off x="3789669" y="305094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19" name="object 16"/>
            <p:cNvSpPr/>
            <p:nvPr/>
          </p:nvSpPr>
          <p:spPr>
            <a:xfrm>
              <a:off x="3851391" y="301455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0" name="object 17"/>
            <p:cNvSpPr/>
            <p:nvPr/>
          </p:nvSpPr>
          <p:spPr>
            <a:xfrm>
              <a:off x="3851391" y="301455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1" name="object 18"/>
            <p:cNvSpPr/>
            <p:nvPr/>
          </p:nvSpPr>
          <p:spPr>
            <a:xfrm>
              <a:off x="3912991" y="297719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2" name="object 19"/>
            <p:cNvSpPr/>
            <p:nvPr/>
          </p:nvSpPr>
          <p:spPr>
            <a:xfrm>
              <a:off x="3912991" y="297719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3" name="object 20"/>
            <p:cNvSpPr/>
            <p:nvPr/>
          </p:nvSpPr>
          <p:spPr>
            <a:xfrm>
              <a:off x="3974713" y="2939832"/>
              <a:ext cx="92075" cy="2989580"/>
            </a:xfrm>
            <a:custGeom>
              <a:avLst/>
              <a:gdLst/>
              <a:ahLst/>
              <a:cxnLst/>
              <a:rect l="l" t="t" r="r" b="b"/>
              <a:pathLst>
                <a:path w="92075" h="2989579">
                  <a:moveTo>
                    <a:pt x="0" y="2989075"/>
                  </a:moveTo>
                  <a:lnTo>
                    <a:pt x="91958" y="2989075"/>
                  </a:lnTo>
                  <a:lnTo>
                    <a:pt x="91958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4" name="object 21"/>
            <p:cNvSpPr/>
            <p:nvPr/>
          </p:nvSpPr>
          <p:spPr>
            <a:xfrm>
              <a:off x="3974713" y="2939832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5" name="object 22"/>
            <p:cNvSpPr/>
            <p:nvPr/>
          </p:nvSpPr>
          <p:spPr>
            <a:xfrm>
              <a:off x="4066671" y="2942786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6" name="object 23"/>
            <p:cNvSpPr/>
            <p:nvPr/>
          </p:nvSpPr>
          <p:spPr>
            <a:xfrm>
              <a:off x="4066671" y="2942786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7" name="object 24"/>
            <p:cNvSpPr/>
            <p:nvPr/>
          </p:nvSpPr>
          <p:spPr>
            <a:xfrm>
              <a:off x="1143000" y="323677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8" name="object 25"/>
            <p:cNvSpPr/>
            <p:nvPr/>
          </p:nvSpPr>
          <p:spPr>
            <a:xfrm>
              <a:off x="1143000" y="323677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29" name="object 26"/>
            <p:cNvSpPr/>
            <p:nvPr/>
          </p:nvSpPr>
          <p:spPr>
            <a:xfrm>
              <a:off x="1204685" y="3199412"/>
              <a:ext cx="2260600" cy="2989580"/>
            </a:xfrm>
            <a:custGeom>
              <a:avLst/>
              <a:gdLst/>
              <a:ahLst/>
              <a:cxnLst/>
              <a:rect l="l" t="t" r="r" b="b"/>
              <a:pathLst>
                <a:path w="2260600" h="2989579">
                  <a:moveTo>
                    <a:pt x="0" y="2989063"/>
                  </a:moveTo>
                  <a:lnTo>
                    <a:pt x="2260210" y="2989063"/>
                  </a:lnTo>
                  <a:lnTo>
                    <a:pt x="226021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0" name="object 27"/>
            <p:cNvSpPr/>
            <p:nvPr/>
          </p:nvSpPr>
          <p:spPr>
            <a:xfrm>
              <a:off x="1204685" y="3199412"/>
              <a:ext cx="2260600" cy="2989580"/>
            </a:xfrm>
            <a:custGeom>
              <a:avLst/>
              <a:gdLst/>
              <a:ahLst/>
              <a:cxnLst/>
              <a:rect l="l" t="t" r="r" b="b"/>
              <a:pathLst>
                <a:path w="2260600" h="2989579">
                  <a:moveTo>
                    <a:pt x="0" y="2989063"/>
                  </a:moveTo>
                  <a:lnTo>
                    <a:pt x="2260210" y="2989063"/>
                  </a:lnTo>
                  <a:lnTo>
                    <a:pt x="226021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1" name="object 28"/>
            <p:cNvSpPr/>
            <p:nvPr/>
          </p:nvSpPr>
          <p:spPr>
            <a:xfrm>
              <a:off x="2275581" y="6114739"/>
              <a:ext cx="1251585" cy="36830"/>
            </a:xfrm>
            <a:custGeom>
              <a:avLst/>
              <a:gdLst/>
              <a:ahLst/>
              <a:cxnLst/>
              <a:rect l="l" t="t" r="r" b="b"/>
              <a:pathLst>
                <a:path w="1251585" h="36829">
                  <a:moveTo>
                    <a:pt x="0" y="36374"/>
                  </a:moveTo>
                  <a:lnTo>
                    <a:pt x="1251109" y="36374"/>
                  </a:lnTo>
                  <a:lnTo>
                    <a:pt x="1251109" y="0"/>
                  </a:lnTo>
                  <a:lnTo>
                    <a:pt x="0" y="0"/>
                  </a:lnTo>
                  <a:lnTo>
                    <a:pt x="0" y="36374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2" name="object 29"/>
            <p:cNvSpPr/>
            <p:nvPr/>
          </p:nvSpPr>
          <p:spPr>
            <a:xfrm>
              <a:off x="2275581" y="3162050"/>
              <a:ext cx="1251585" cy="2989580"/>
            </a:xfrm>
            <a:custGeom>
              <a:avLst/>
              <a:gdLst/>
              <a:ahLst/>
              <a:cxnLst/>
              <a:rect l="l" t="t" r="r" b="b"/>
              <a:pathLst>
                <a:path w="1251585" h="2989579">
                  <a:moveTo>
                    <a:pt x="0" y="2989063"/>
                  </a:moveTo>
                  <a:lnTo>
                    <a:pt x="1251109" y="2989063"/>
                  </a:lnTo>
                  <a:lnTo>
                    <a:pt x="1251109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8F8F8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3" name="object 30"/>
            <p:cNvSpPr/>
            <p:nvPr/>
          </p:nvSpPr>
          <p:spPr>
            <a:xfrm>
              <a:off x="1330320" y="3125675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4" name="object 31"/>
            <p:cNvSpPr/>
            <p:nvPr/>
          </p:nvSpPr>
          <p:spPr>
            <a:xfrm>
              <a:off x="1330320" y="3125675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63"/>
                  </a:moveTo>
                  <a:lnTo>
                    <a:pt x="2257937" y="2989063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5" name="object 32"/>
            <p:cNvSpPr/>
            <p:nvPr/>
          </p:nvSpPr>
          <p:spPr>
            <a:xfrm>
              <a:off x="1392042" y="3088315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6" name="object 33"/>
            <p:cNvSpPr/>
            <p:nvPr/>
          </p:nvSpPr>
          <p:spPr>
            <a:xfrm>
              <a:off x="1392042" y="3088315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63"/>
                  </a:moveTo>
                  <a:lnTo>
                    <a:pt x="2259080" y="2989063"/>
                  </a:lnTo>
                  <a:lnTo>
                    <a:pt x="2259080" y="0"/>
                  </a:lnTo>
                  <a:lnTo>
                    <a:pt x="0" y="0"/>
                  </a:lnTo>
                  <a:lnTo>
                    <a:pt x="0" y="298906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7" name="object 34"/>
            <p:cNvSpPr/>
            <p:nvPr/>
          </p:nvSpPr>
          <p:spPr>
            <a:xfrm>
              <a:off x="1454907" y="305094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8" name="object 35"/>
            <p:cNvSpPr/>
            <p:nvPr/>
          </p:nvSpPr>
          <p:spPr>
            <a:xfrm>
              <a:off x="1454907" y="3050941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39" name="object 36"/>
            <p:cNvSpPr/>
            <p:nvPr/>
          </p:nvSpPr>
          <p:spPr>
            <a:xfrm>
              <a:off x="1516629" y="301455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0" name="object 37"/>
            <p:cNvSpPr/>
            <p:nvPr/>
          </p:nvSpPr>
          <p:spPr>
            <a:xfrm>
              <a:off x="1516629" y="3014554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37" y="2989075"/>
                  </a:lnTo>
                  <a:lnTo>
                    <a:pt x="225793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1" name="object 38"/>
            <p:cNvSpPr/>
            <p:nvPr/>
          </p:nvSpPr>
          <p:spPr>
            <a:xfrm>
              <a:off x="1578233" y="2977191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75"/>
                  </a:moveTo>
                  <a:lnTo>
                    <a:pt x="2259067" y="2989075"/>
                  </a:lnTo>
                  <a:lnTo>
                    <a:pt x="225906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2" name="object 39"/>
            <p:cNvSpPr/>
            <p:nvPr/>
          </p:nvSpPr>
          <p:spPr>
            <a:xfrm>
              <a:off x="1578233" y="2977191"/>
              <a:ext cx="2259330" cy="2989580"/>
            </a:xfrm>
            <a:custGeom>
              <a:avLst/>
              <a:gdLst/>
              <a:ahLst/>
              <a:cxnLst/>
              <a:rect l="l" t="t" r="r" b="b"/>
              <a:pathLst>
                <a:path w="2259329" h="2989579">
                  <a:moveTo>
                    <a:pt x="0" y="2989075"/>
                  </a:moveTo>
                  <a:lnTo>
                    <a:pt x="2259067" y="2989075"/>
                  </a:lnTo>
                  <a:lnTo>
                    <a:pt x="2259067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3" name="object 40"/>
            <p:cNvSpPr/>
            <p:nvPr/>
          </p:nvSpPr>
          <p:spPr>
            <a:xfrm>
              <a:off x="1641098" y="2939832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4" name="object 41"/>
            <p:cNvSpPr/>
            <p:nvPr/>
          </p:nvSpPr>
          <p:spPr>
            <a:xfrm>
              <a:off x="1641098" y="2939832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5" name="object 42"/>
            <p:cNvSpPr/>
            <p:nvPr/>
          </p:nvSpPr>
          <p:spPr>
            <a:xfrm>
              <a:off x="1683007" y="2895587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6" name="object 43"/>
            <p:cNvSpPr/>
            <p:nvPr/>
          </p:nvSpPr>
          <p:spPr>
            <a:xfrm>
              <a:off x="1683007" y="2895587"/>
              <a:ext cx="2258060" cy="2989580"/>
            </a:xfrm>
            <a:custGeom>
              <a:avLst/>
              <a:gdLst/>
              <a:ahLst/>
              <a:cxnLst/>
              <a:rect l="l" t="t" r="r" b="b"/>
              <a:pathLst>
                <a:path w="2258060" h="2989579">
                  <a:moveTo>
                    <a:pt x="0" y="2989075"/>
                  </a:moveTo>
                  <a:lnTo>
                    <a:pt x="2257924" y="2989075"/>
                  </a:lnTo>
                  <a:lnTo>
                    <a:pt x="2257924" y="0"/>
                  </a:lnTo>
                  <a:lnTo>
                    <a:pt x="0" y="0"/>
                  </a:lnTo>
                  <a:lnTo>
                    <a:pt x="0" y="29890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7" name="object 44"/>
            <p:cNvSpPr/>
            <p:nvPr/>
          </p:nvSpPr>
          <p:spPr>
            <a:xfrm>
              <a:off x="3636650" y="2926699"/>
              <a:ext cx="877072" cy="2848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8" name="object 45"/>
            <p:cNvSpPr/>
            <p:nvPr/>
          </p:nvSpPr>
          <p:spPr>
            <a:xfrm>
              <a:off x="1707011" y="2970276"/>
              <a:ext cx="236850" cy="28131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49" name="object 46"/>
            <p:cNvSpPr/>
            <p:nvPr/>
          </p:nvSpPr>
          <p:spPr>
            <a:xfrm>
              <a:off x="2166615" y="2962619"/>
              <a:ext cx="705598" cy="28268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50" name="object 47"/>
            <p:cNvSpPr/>
            <p:nvPr/>
          </p:nvSpPr>
          <p:spPr>
            <a:xfrm>
              <a:off x="2679323" y="3144375"/>
              <a:ext cx="8255" cy="11430"/>
            </a:xfrm>
            <a:custGeom>
              <a:avLst/>
              <a:gdLst/>
              <a:ahLst/>
              <a:cxnLst/>
              <a:rect l="l" t="t" r="r" b="b"/>
              <a:pathLst>
                <a:path w="8255" h="11430">
                  <a:moveTo>
                    <a:pt x="0" y="5411"/>
                  </a:moveTo>
                  <a:lnTo>
                    <a:pt x="8143" y="5411"/>
                  </a:lnTo>
                </a:path>
              </a:pathLst>
            </a:custGeom>
            <a:ln w="12092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51" name="object 48"/>
            <p:cNvSpPr/>
            <p:nvPr/>
          </p:nvSpPr>
          <p:spPr>
            <a:xfrm>
              <a:off x="4724277" y="2957565"/>
              <a:ext cx="677040" cy="28230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52" name="object 49"/>
            <p:cNvSpPr/>
            <p:nvPr/>
          </p:nvSpPr>
          <p:spPr>
            <a:xfrm>
              <a:off x="5294497" y="3016585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0" y="4917"/>
                  </a:moveTo>
                  <a:lnTo>
                    <a:pt x="8143" y="4917"/>
                  </a:lnTo>
                </a:path>
              </a:pathLst>
            </a:custGeom>
            <a:ln w="11104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  <p:sp>
          <p:nvSpPr>
            <p:cNvPr id="53" name="object 50"/>
            <p:cNvSpPr/>
            <p:nvPr/>
          </p:nvSpPr>
          <p:spPr>
            <a:xfrm>
              <a:off x="5402823" y="445015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0" y="4917"/>
                  </a:moveTo>
                  <a:lnTo>
                    <a:pt x="9310" y="4917"/>
                  </a:lnTo>
                </a:path>
              </a:pathLst>
            </a:custGeom>
            <a:ln w="11104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Georgia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12589" y="2013253"/>
            <a:ext cx="5278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Simplest and most common method.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Unrestricted random </a:t>
            </a:r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unit of the population has equal chance of selection.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8757" y="979980"/>
            <a:ext cx="61497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Random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192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713" y="835810"/>
            <a:ext cx="113227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Simple Random Sampling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8412" y="2913148"/>
            <a:ext cx="4151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Low frequency of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use.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Does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not use researchers’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expertise.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Larger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risk of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sampling error.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713" y="288612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/>
              </a:rPr>
              <a:t>Minimal knowledge of population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needed.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Easy 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to analyze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data.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High 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probability of representative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sample.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Meets 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assumptions of many statistical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procedures.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1600" y="2362909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2649" y="2362909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08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1295597" y="709316"/>
            <a:ext cx="10321147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Proportional to Size  Sampling</a:t>
            </a:r>
            <a:endParaRPr lang="en-I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214" y="1800849"/>
            <a:ext cx="45332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sampling procedure where the probability of sample is proportional to the size of the unit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drawing any specified unit differs from draw to draw.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83466" y="1800849"/>
            <a:ext cx="5133278" cy="4078294"/>
            <a:chOff x="6483466" y="1800849"/>
            <a:chExt cx="5133278" cy="40782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466" y="1800849"/>
              <a:ext cx="5133277" cy="3066554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6483466" y="4817423"/>
              <a:ext cx="5133278" cy="1061720"/>
              <a:chOff x="0" y="0"/>
              <a:chExt cx="4761790" cy="106194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/>
              <a:srcRect l="80269" b="57428"/>
              <a:stretch/>
            </p:blipFill>
            <p:spPr>
              <a:xfrm>
                <a:off x="0" y="0"/>
                <a:ext cx="1887220" cy="106172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80269" b="57428"/>
              <a:stretch/>
            </p:blipFill>
            <p:spPr>
              <a:xfrm>
                <a:off x="1887322" y="0"/>
                <a:ext cx="1012190" cy="10617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4"/>
              <a:srcRect l="67446" t="46016" b="16660"/>
              <a:stretch/>
            </p:blipFill>
            <p:spPr bwMode="auto">
              <a:xfrm>
                <a:off x="2899512" y="40903"/>
                <a:ext cx="1862278" cy="102104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xmlns="" val="108798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121" y="793435"/>
            <a:ext cx="11322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3915" y="1913356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333" y="1913356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568" y="2677305"/>
            <a:ext cx="5355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in smaller sample sizes.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overstatement errors.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simpler to use than classical variable sampling.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 is a particular case of this sampling.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2918" y="2446329"/>
            <a:ext cx="535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a PPS sample is difficult.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 conservative (higher) estimate of misstatement.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793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4260" y="556545"/>
            <a:ext cx="51082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Statistics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1172098"/>
            <a:ext cx="115781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are individual pieces of factual information recorded and used for the purpose of analysis. It is also a numerical representation of fact.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3" y="2526315"/>
            <a:ext cx="11887200" cy="38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368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2892577" y="472605"/>
            <a:ext cx="7165823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Stratified Random Sampling</a:t>
            </a:r>
            <a:endParaRPr lang="en-IN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685" y="1193589"/>
            <a:ext cx="110956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is divided into the homogeneous groups (with respect to study character) called </a:t>
            </a:r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Strata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are randomly selected independently from each strata.</a:t>
            </a:r>
          </a:p>
        </p:txBody>
      </p:sp>
      <p:pic>
        <p:nvPicPr>
          <p:cNvPr id="6" name="Picture 4" descr="Statistics for Rookies: Learn Data-Driven Decision-Making the Fun Way -  DZone Big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52" b="24078"/>
          <a:stretch/>
        </p:blipFill>
        <p:spPr bwMode="auto">
          <a:xfrm>
            <a:off x="317416" y="2947915"/>
            <a:ext cx="11464120" cy="337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740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58757" y="2564430"/>
            <a:ext cx="5328075" cy="365764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prstClr val="black"/>
                </a:solidFill>
                <a:latin typeface="Times New Roman"/>
              </a:rPr>
              <a:t>Minimizing sample selection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bias.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  <a:latin typeface="Times New Roman"/>
              </a:rPr>
              <a:t>Less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variability.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  <a:latin typeface="Times New Roman"/>
              </a:rPr>
              <a:t>Cost reduced if strata already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exists. 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  <a:latin typeface="Times New Roman"/>
              </a:rPr>
              <a:t>It can be used for both proportional and non-proportional </a:t>
            </a:r>
            <a:r>
              <a:rPr lang="en-US" sz="2400" dirty="0" smtClean="0">
                <a:solidFill>
                  <a:prstClr val="black"/>
                </a:solidFill>
                <a:latin typeface="Times New Roman"/>
              </a:rPr>
              <a:t>samples.</a:t>
            </a:r>
            <a:endParaRPr lang="en-US" sz="2400" dirty="0">
              <a:solidFill>
                <a:prstClr val="black"/>
              </a:solidFill>
              <a:latin typeface="Times New Roman"/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  <a:latin typeface="Times New Roman"/>
              </a:rPr>
              <a:t>Stratification brings a gain in the precision in estimation of a characteristic of a population.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6462583" y="2679313"/>
            <a:ext cx="5380736" cy="36744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/>
              </a:rPr>
              <a:t>It is unusable when researchers cannot confidently classify every member of the population into a subgroup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/>
              </a:rPr>
              <a:t>The sorting process becomes more difficult, rendering stratified random sampling an ineffective and less than ideal method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/>
              </a:rPr>
              <a:t>High cost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540" y="478959"/>
            <a:ext cx="113227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Stratified </a:t>
            </a: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9780" y="1743890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2193" y="1531533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067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2892577" y="472605"/>
            <a:ext cx="7520665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Random Sampling</a:t>
            </a:r>
            <a:endParaRPr lang="en-IN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828" y="1853822"/>
            <a:ext cx="54741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population is divided into subgroups (clusters) according to some well defined rule. (for ex. Families).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a sample of clusters according to some procedure.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out a complete enumeration of the selected 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00" r="5915" b="5990"/>
          <a:stretch/>
        </p:blipFill>
        <p:spPr>
          <a:xfrm>
            <a:off x="6096000" y="1139140"/>
            <a:ext cx="5932868" cy="51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240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757" y="620236"/>
            <a:ext cx="113227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Random </a:t>
            </a: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8461" y="1856065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6479" y="1856065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8757" y="270034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when 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populations are large and spread over a large geographical region.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as complete list of sampling units within population not required.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travel / resources required.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Economically 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efficient.</a:t>
            </a:r>
            <a:endParaRPr lang="en-US" sz="2400" spc="-2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2400" y="2876377"/>
            <a:ext cx="5410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may not be representative of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whole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but may be too alike.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less efficient i.e. standard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error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estimate is likely to be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large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640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1540296" y="681493"/>
            <a:ext cx="4829023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Two-Stage Sampling</a:t>
            </a:r>
            <a:endParaRPr lang="en-I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3487" y="1827647"/>
            <a:ext cx="4533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sampling first select the clusters.</a:t>
            </a:r>
          </a:p>
          <a:p>
            <a:pPr marL="355600" marR="508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a specified number of elements from each selected cluster.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20" y="209735"/>
            <a:ext cx="6303040" cy="60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532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610" y="804851"/>
            <a:ext cx="11322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Two-Stage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3915" y="1913356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333" y="1913356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1333" y="2806928"/>
            <a:ext cx="5058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feasible approach for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population.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3121" y="280692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stage in sampling introduces sampling error-the more stages there are, the more error there tends  to be.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more man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687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2335667" y="542735"/>
            <a:ext cx="7520665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 Random Sampling</a:t>
            </a:r>
            <a:endParaRPr lang="en-IN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1393" y="1216542"/>
            <a:ext cx="110956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unit is selected with the help of random numbers. </a:t>
            </a:r>
          </a:p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get selected automatically according to some pre-assigned pattern .</a:t>
            </a:r>
          </a:p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very useful in forest surveys for estimating the volume of timber, in fisheries for estimating the total catch of fish etc.</a:t>
            </a:r>
          </a:p>
          <a:p>
            <a:pPr marL="355600" marR="5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N=n*k, where k is an integer.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9" y="3179063"/>
            <a:ext cx="11906999" cy="31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37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363" y="833437"/>
            <a:ext cx="113227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 </a:t>
            </a: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2703" y="2221184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3752" y="2221184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327" y="3095761"/>
            <a:ext cx="4422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US" sz="2400" spc="-8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spc="-1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t;</a:t>
            </a:r>
            <a:r>
              <a:rPr lang="en-US" sz="2400" spc="-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US" sz="2400" spc="-8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2400" spc="-3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spc="-1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5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spc="-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spc="-5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6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spc="-8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spc="-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0146" y="3095761"/>
            <a:ext cx="47050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spc="-8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iodi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spc="-5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derin</a:t>
            </a:r>
            <a:r>
              <a:rPr lang="en-IN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2400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spc="-5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</a:t>
            </a:r>
            <a:r>
              <a:rPr lang="en-IN" sz="2400" spc="-3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spc="-5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ample sizes may vary.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possible to estimate the </a:t>
            </a:r>
            <a:r>
              <a:rPr lang="en-IN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663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005" y="1502600"/>
            <a:ext cx="6361546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 information means additional information about the character under study.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easily available for each unit of the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</a:p>
          <a:p>
            <a:pPr marL="12700" marR="508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Number of doctors, beds, supporting staff &amp; patients which is known can be used as auxiliary information on hospital survey.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005" y="363827"/>
            <a:ext cx="97292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 of Estimation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Auxiliary Information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5295" y="1502600"/>
            <a:ext cx="4546241" cy="45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131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214" y="432075"/>
            <a:ext cx="95876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of Estimation with and without Auxiliary Information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20" y="1570848"/>
            <a:ext cx="102364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Auxiliary Information.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For ex. Sample mean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Auxiliary Information.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-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ex. (i). Ratio estimator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(ii). Product estimator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(iii). Regression estimator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662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094" y="794743"/>
            <a:ext cx="51082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Data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6680" y="1568175"/>
            <a:ext cx="6096000" cy="22419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tendency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Kurtosis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094" y="4125892"/>
            <a:ext cx="51082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Data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96680" y="4770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Census or Complete Count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Sampling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8465"/>
          <a:stretch/>
        </p:blipFill>
        <p:spPr bwMode="auto">
          <a:xfrm>
            <a:off x="5941282" y="4122840"/>
            <a:ext cx="5755283" cy="18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2466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260" y="955295"/>
            <a:ext cx="37448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mean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20" y="1570848"/>
            <a:ext cx="102364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                        denote the sample value of the      unit selected in the sample, then the sample mean is defined as: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4284267"/>
              </p:ext>
            </p:extLst>
          </p:nvPr>
        </p:nvGraphicFramePr>
        <p:xfrm>
          <a:off x="3752656" y="3318887"/>
          <a:ext cx="2011697" cy="1181180"/>
        </p:xfrm>
        <a:graphic>
          <a:graphicData uri="http://schemas.openxmlformats.org/presentationml/2006/ole">
            <p:oleObj spid="_x0000_s2222" name="Equation" r:id="rId4" imgW="888840" imgH="520560" progId="Equation.DSMT4">
              <p:embed/>
            </p:oleObj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5889787"/>
              </p:ext>
            </p:extLst>
          </p:nvPr>
        </p:nvGraphicFramePr>
        <p:xfrm>
          <a:off x="2493497" y="1856921"/>
          <a:ext cx="2001234" cy="413880"/>
        </p:xfrm>
        <a:graphic>
          <a:graphicData uri="http://schemas.openxmlformats.org/presentationml/2006/ole">
            <p:oleObj spid="_x0000_s2223" name="Equation" r:id="rId5" imgW="1117440" imgH="253800" progId="Equation.DSMT4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8922453"/>
              </p:ext>
            </p:extLst>
          </p:nvPr>
        </p:nvGraphicFramePr>
        <p:xfrm>
          <a:off x="8678898" y="1859101"/>
          <a:ext cx="363538" cy="373063"/>
        </p:xfrm>
        <a:graphic>
          <a:graphicData uri="http://schemas.openxmlformats.org/presentationml/2006/ole">
            <p:oleObj spid="_x0000_s2224" name="Equation" r:id="rId6" imgW="203040" imgH="228600" progId="Equation.DSMT4">
              <p:embed/>
            </p:oleObj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2062" t="21241" r="7397" b="7538"/>
          <a:stretch/>
        </p:blipFill>
        <p:spPr>
          <a:xfrm>
            <a:off x="7007728" y="2930123"/>
            <a:ext cx="4992808" cy="34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880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955295"/>
            <a:ext cx="37448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20" y="1570848"/>
            <a:ext cx="10236443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Cochran (1940) was the first to show the contribution of known auxiliary information in improving the efficiency of the estimator population mean in survey sampling.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52814047"/>
              </p:ext>
            </p:extLst>
          </p:nvPr>
        </p:nvGraphicFramePr>
        <p:xfrm>
          <a:off x="3744889" y="3410848"/>
          <a:ext cx="2047741" cy="1201341"/>
        </p:xfrm>
        <a:graphic>
          <a:graphicData uri="http://schemas.openxmlformats.org/presentationml/2006/ole">
            <p:oleObj spid="_x0000_s5186" name="Equation" r:id="rId4" imgW="952200" imgH="558720" progId="Equation.DSMT4">
              <p:embed/>
            </p:oleObj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983" y="2691828"/>
            <a:ext cx="5274171" cy="36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07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03031" y="955295"/>
            <a:ext cx="43401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20" y="1570848"/>
            <a:ext cx="102364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Murthy (1964) considered another estimator of population mean using known population mean of auxiliary variable as a Product estimator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56938251"/>
              </p:ext>
            </p:extLst>
          </p:nvPr>
        </p:nvGraphicFramePr>
        <p:xfrm>
          <a:off x="3412308" y="3017651"/>
          <a:ext cx="2074091" cy="1161349"/>
        </p:xfrm>
        <a:graphic>
          <a:graphicData uri="http://schemas.openxmlformats.org/presentationml/2006/ole">
            <p:oleObj spid="_x0000_s3151" name="Equation" r:id="rId4" imgW="952200" imgH="533160" progId="Equation.DSMT4">
              <p:embed/>
            </p:oleObj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11" y="2729608"/>
            <a:ext cx="5274171" cy="36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150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80" y="1036048"/>
            <a:ext cx="47394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20" y="1570848"/>
            <a:ext cx="102364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Hansen, Hurwitz and Madow (1953) consider the linear difference/ regression estimator of the population mean as: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63160277"/>
              </p:ext>
            </p:extLst>
          </p:nvPr>
        </p:nvGraphicFramePr>
        <p:xfrm>
          <a:off x="3751419" y="3104798"/>
          <a:ext cx="2620963" cy="642938"/>
        </p:xfrm>
        <a:graphic>
          <a:graphicData uri="http://schemas.openxmlformats.org/presentationml/2006/ole">
            <p:oleObj spid="_x0000_s4212" name="Equation" r:id="rId4" imgW="1346040" imgH="330120" progId="Equation.DSMT4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4401474"/>
              </p:ext>
            </p:extLst>
          </p:nvPr>
        </p:nvGraphicFramePr>
        <p:xfrm>
          <a:off x="311917" y="4086455"/>
          <a:ext cx="4446588" cy="2195513"/>
        </p:xfrm>
        <a:graphic>
          <a:graphicData uri="http://schemas.openxmlformats.org/presentationml/2006/ole">
            <p:oleObj spid="_x0000_s4213" name="Equation" r:id="rId5" imgW="2476440" imgH="1231560" progId="Equation.DSMT4">
              <p:embed/>
            </p:oleObj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529" y="2676738"/>
            <a:ext cx="5274171" cy="36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937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49170065"/>
              </p:ext>
            </p:extLst>
          </p:nvPr>
        </p:nvGraphicFramePr>
        <p:xfrm>
          <a:off x="373486" y="2093511"/>
          <a:ext cx="11397804" cy="2725281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799268"/>
                <a:gridCol w="3799268"/>
                <a:gridCol w="3799268"/>
              </a:tblGrid>
              <a:tr h="80504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Ratio Estimator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Product Estimator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Regression Estimator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h="50800" prst="divot"/>
                      <a:lightRig rig="flood" dir="t"/>
                    </a:cell3D>
                  </a:tcPr>
                </a:tc>
              </a:tr>
              <a:tr h="128288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The correlation between</a:t>
                      </a:r>
                      <a:r>
                        <a:rPr lang="en-US" sz="2000" baseline="0" dirty="0" smtClean="0"/>
                        <a:t> y and x must be positive and high (within +0.5 and +1.0)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smtClean="0"/>
                        <a:t>The correlation between</a:t>
                      </a:r>
                      <a:r>
                        <a:rPr lang="en-US" sz="2000" baseline="0" dirty="0" smtClean="0"/>
                        <a:t> y and x must be negative and high (within -1.0 and -0.5)</a:t>
                      </a:r>
                      <a:endParaRPr lang="en-US" sz="2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The correlation between y and x must be non-zero within the range [-1.0 and</a:t>
                      </a:r>
                      <a:r>
                        <a:rPr lang="en-US" sz="2000" baseline="0" dirty="0" smtClean="0"/>
                        <a:t> +1.0].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3486" y="752868"/>
            <a:ext cx="109599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 more about Ratio, Product and Regression estimators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014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681704" y="793013"/>
            <a:ext cx="4499896" cy="673807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SzPct val="100000"/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Two-Phase Sampling</a:t>
            </a:r>
            <a:endParaRPr lang="en-I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157" y="16864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</a:t>
            </a:r>
            <a:r>
              <a:rPr lang="en-US" sz="2400" i="1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Sampling</a:t>
            </a: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randomization is done twice.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 random sample is drawn from the population.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again a random second phase sample is drawn from the first sample.</a:t>
            </a:r>
            <a:endParaRPr lang="en-US" sz="2400" spc="-2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76" r="30810" b="15646"/>
          <a:stretch/>
        </p:blipFill>
        <p:spPr>
          <a:xfrm>
            <a:off x="6336406" y="357820"/>
            <a:ext cx="5730014" cy="58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747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636" y="1094542"/>
            <a:ext cx="11322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 of </a:t>
            </a: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Two-Phase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35582" y="2219878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9357" y="2219878"/>
            <a:ext cx="286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1333" y="2961476"/>
            <a:ext cx="5058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more detailed information on the topic of the study.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2215" y="3012325"/>
            <a:ext cx="5058706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to have a complete sampling frame of units.</a:t>
            </a:r>
          </a:p>
        </p:txBody>
      </p:sp>
    </p:spTree>
    <p:extLst>
      <p:ext uri="{BB962C8B-B14F-4D97-AF65-F5344CB8AC3E}">
        <p14:creationId xmlns:p14="http://schemas.microsoft.com/office/powerpoint/2010/main" xmlns="" val="36506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911" y="746813"/>
            <a:ext cx="119618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Two-Phase Ratio, Product and Regression Estimators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073" y="1998141"/>
            <a:ext cx="37448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0218698"/>
              </p:ext>
            </p:extLst>
          </p:nvPr>
        </p:nvGraphicFramePr>
        <p:xfrm>
          <a:off x="5701887" y="1707537"/>
          <a:ext cx="1990725" cy="1147762"/>
        </p:xfrm>
        <a:graphic>
          <a:graphicData uri="http://schemas.openxmlformats.org/presentationml/2006/ole">
            <p:oleObj spid="_x0000_s6167" name="Equation" r:id="rId4" imgW="927000" imgH="533160" progId="Equation.DSMT4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7073" y="3309034"/>
            <a:ext cx="43401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31166587"/>
              </p:ext>
            </p:extLst>
          </p:nvPr>
        </p:nvGraphicFramePr>
        <p:xfrm>
          <a:off x="5701887" y="3174802"/>
          <a:ext cx="2019300" cy="1160462"/>
        </p:xfrm>
        <a:graphic>
          <a:graphicData uri="http://schemas.openxmlformats.org/presentationml/2006/ole">
            <p:oleObj spid="_x0000_s6168" name="Equation" r:id="rId5" imgW="927000" imgH="533160" progId="Equation.DSMT4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862" y="4765239"/>
            <a:ext cx="47394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estimator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81765960"/>
              </p:ext>
            </p:extLst>
          </p:nvPr>
        </p:nvGraphicFramePr>
        <p:xfrm>
          <a:off x="5726113" y="4845050"/>
          <a:ext cx="2571750" cy="617538"/>
        </p:xfrm>
        <a:graphic>
          <a:graphicData uri="http://schemas.openxmlformats.org/presentationml/2006/ole">
            <p:oleObj spid="_x0000_s6169" name="Equation" r:id="rId6" imgW="1320480" imgH="31716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0227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Survey Sampling and its Techniques by Prof. G. N. Singh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0" y="1905000"/>
            <a:ext cx="6953250" cy="1371600"/>
            <a:chOff x="381000" y="2286000"/>
            <a:chExt cx="6953250" cy="1371600"/>
          </a:xfrm>
        </p:grpSpPr>
        <p:sp>
          <p:nvSpPr>
            <p:cNvPr id="5" name="Oval 4"/>
            <p:cNvSpPr/>
            <p:nvPr/>
          </p:nvSpPr>
          <p:spPr>
            <a:xfrm>
              <a:off x="381000" y="22860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771650" y="22860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162300" y="22860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552950" y="22860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943600" y="22860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05250" y="3543300"/>
            <a:ext cx="4171950" cy="1371600"/>
            <a:chOff x="1600200" y="4267200"/>
            <a:chExt cx="4171950" cy="1371600"/>
          </a:xfrm>
        </p:grpSpPr>
        <p:sp>
          <p:nvSpPr>
            <p:cNvPr id="11" name="Oval 10"/>
            <p:cNvSpPr/>
            <p:nvPr/>
          </p:nvSpPr>
          <p:spPr>
            <a:xfrm>
              <a:off x="1600200" y="42672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90850" y="42672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381500" y="4267200"/>
              <a:ext cx="1390650" cy="137160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7635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016" y="952622"/>
            <a:ext cx="65573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in Data Collection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9339" y="17742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Error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Non-Sampling Error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416" y="3536457"/>
            <a:ext cx="6096000" cy="5799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Error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0416" y="44536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sample is not the true representative of the whole population.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164" y="2627773"/>
            <a:ext cx="3901778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44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6629" y="1085908"/>
            <a:ext cx="6096000" cy="661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 Non-Sampling Error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6173" y="2002836"/>
            <a:ext cx="6096000" cy="5799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sources of Non-Sampling errors are: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46110" y="2676758"/>
            <a:ext cx="96872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to measure some of the units in the selected sample may be due to non-response.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Observational error due to defective measurement technique.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introduced in editing, coding and tabulation the results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268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pic>
        <p:nvPicPr>
          <p:cNvPr id="4" name="Picture 2" descr="Dr. Ambedkar's Opinion on Indian Census and Why There Should Be Caste-Census  in 2021 | Veliv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58631" y="2885619"/>
            <a:ext cx="5798465" cy="343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689731" y="1563242"/>
            <a:ext cx="11284311" cy="1153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>
              <a:lnSpc>
                <a:spcPct val="150000"/>
              </a:lnSpc>
              <a:buClr>
                <a:srgbClr val="0F6FC6"/>
              </a:buClr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count of all  units of the population for a certain characteristic or for many characters  is known as </a:t>
            </a:r>
            <a:r>
              <a:rPr lang="en-US" sz="24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enumeration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also termed  as </a:t>
            </a:r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Census Survey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68273" y="2982456"/>
            <a:ext cx="5474448" cy="3163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5080" indent="-342900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Huge amount of cost, man power and time required.</a:t>
            </a:r>
          </a:p>
          <a:p>
            <a:pPr marL="355600" marR="5080" indent="-342900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times the complete enumeration is not possible when the units are perishable in nature. For example- Bullet testing.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183" y="855435"/>
            <a:ext cx="60355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Census or Complete Count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14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pic>
        <p:nvPicPr>
          <p:cNvPr id="4" name="Picture 2" descr="What is Sample Size? Definition - Omnicon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3375" y="1124998"/>
            <a:ext cx="5743580" cy="4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388470" y="1649819"/>
            <a:ext cx="6241363" cy="12448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5080" indent="-342900">
              <a:lnSpc>
                <a:spcPct val="150000"/>
              </a:lnSpc>
              <a:buClr>
                <a:srgbClr val="0F6FC6"/>
              </a:buClr>
            </a:pPr>
            <a:r>
              <a:rPr lang="en-US" sz="24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unit that is selected from population.</a:t>
            </a:r>
            <a:endParaRPr lang="en-US" sz="2400" spc="-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50000"/>
              </a:lnSpc>
              <a:buClr>
                <a:srgbClr val="0F6FC6"/>
              </a:buClr>
            </a:pPr>
            <a:r>
              <a:rPr lang="en-IN" sz="2400" spc="-6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</a:t>
            </a:r>
            <a:r>
              <a:rPr lang="en-IN" sz="24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lang="en-IN" sz="24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4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tative</a:t>
            </a:r>
            <a:r>
              <a:rPr lang="en-IN" sz="24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400" spc="-6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en-IN" sz="2400" spc="-1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IN" sz="2400" spc="-6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</a:t>
            </a:r>
            <a:r>
              <a:rPr lang="en-IN" sz="24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4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IN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endParaRPr lang="en-IN" sz="2400" spc="-1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50000"/>
              </a:lnSpc>
              <a:buClr>
                <a:srgbClr val="0F6FC6"/>
              </a:buClr>
            </a:pP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spc="-3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rpose</a:t>
            </a:r>
            <a:r>
              <a:rPr lang="en-US" sz="2400" spc="-6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spc="-5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2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spc="-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-6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spc="-8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20721" y="4899277"/>
            <a:ext cx="6241363" cy="374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5080" indent="-342900">
              <a:lnSpc>
                <a:spcPct val="100000"/>
              </a:lnSpc>
              <a:buClr>
                <a:srgbClr val="FF0000"/>
              </a:buClr>
            </a:pPr>
            <a:r>
              <a:rPr lang="en-US" sz="24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population units for identification.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721" y="873019"/>
            <a:ext cx="28902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470" y="3998993"/>
            <a:ext cx="3784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Frame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565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131799" y="2099035"/>
            <a:ext cx="5985666" cy="4031310"/>
          </a:xfrm>
          <a:prstGeom prst="rect">
            <a:avLst/>
          </a:prstGeom>
        </p:spPr>
        <p:txBody>
          <a:bodyPr/>
          <a:lstStyle>
            <a:lvl1pPr marL="329095" indent="-32909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189" indent="-32909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6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87284" indent="-274247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6381" indent="-274247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45474" indent="-274247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4569" indent="-219396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664" indent="-219396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92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3060" indent="-219396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54" indent="-219396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68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5080" indent="-457200" algn="just">
              <a:lnSpc>
                <a:spcPct val="150000"/>
              </a:lnSpc>
              <a:buClr>
                <a:srgbClr val="0F6FC6"/>
              </a:buClr>
              <a:buFont typeface="Arial" panose="020B0604020202020204" pitchFamily="34" charset="0"/>
              <a:buChar char="•"/>
            </a:pP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spc="-5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pc="-6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oces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cti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number of </a:t>
            </a:r>
            <a:r>
              <a:rPr lang="en-US" sz="2800" spc="-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 from a population</a:t>
            </a:r>
            <a:r>
              <a:rPr lang="en-US" sz="2800" spc="-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sz="2800" spc="-8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en-US" sz="28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pc="-6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4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deq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5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</a:t>
            </a:r>
            <a:r>
              <a:rPr lang="en-US" sz="2800" spc="-3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2800" spc="-7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spc="-4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spc="-8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spc="-5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ences</a:t>
            </a:r>
            <a:r>
              <a:rPr lang="en-US" sz="2800" spc="-5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spc="-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5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spc="-4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-1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2800" spc="-2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pc="-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or equivalently about the population parameters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Image result for sampling and i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2772" y="1309544"/>
            <a:ext cx="5097401" cy="482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3619" y="1127018"/>
            <a:ext cx="28902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88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 txBox="1">
            <a:spLocks/>
          </p:cNvSpPr>
          <p:nvPr/>
        </p:nvSpPr>
        <p:spPr>
          <a:xfrm>
            <a:off x="9504132" y="6486809"/>
            <a:ext cx="2700747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A02E-2212-492E-919A-EBA0EF91B7E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2879" y="6486809"/>
            <a:ext cx="9491253" cy="365760"/>
          </a:xfrm>
          <a:prstGeom prst="rect">
            <a:avLst/>
          </a:prstGeom>
          <a:solidFill>
            <a:srgbClr val="009DD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Role of Survey Sampling in Data Collection  by Prof. G. N. Singh </a:t>
            </a:r>
          </a:p>
        </p:txBody>
      </p:sp>
      <p:pic>
        <p:nvPicPr>
          <p:cNvPr id="4" name="Picture 2" descr="Sampling (statistics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35264" y="802653"/>
            <a:ext cx="3281480" cy="36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57756" y="1569734"/>
            <a:ext cx="7810480" cy="1984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5080" indent="-457200">
              <a:lnSpc>
                <a:spcPct val="100000"/>
              </a:lnSpc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enumeration may not be possible.</a:t>
            </a:r>
          </a:p>
          <a:p>
            <a:pPr marL="469900" marR="5080" indent="-457200">
              <a:lnSpc>
                <a:spcPct val="100000"/>
              </a:lnSpc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Resources: lower cost lesser resources required.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00000"/>
              </a:lnSpc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Speed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Faster results due to lesser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coverage.</a:t>
            </a:r>
          </a:p>
          <a:p>
            <a:pPr marL="355600" marR="5080" indent="-342900">
              <a:lnSpc>
                <a:spcPct val="100000"/>
              </a:lnSpc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Reliable information</a:t>
            </a:r>
          </a:p>
          <a:p>
            <a:pPr marL="355600" marR="5080" indent="-342900">
              <a:lnSpc>
                <a:spcPct val="100000"/>
              </a:lnSpc>
              <a:buClr>
                <a:srgbClr val="FF0000"/>
              </a:buClr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399" y="3727240"/>
            <a:ext cx="7696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draw conclusions about population from sample, there are two major requirements for a sample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57756" y="4638216"/>
            <a:ext cx="11158988" cy="14663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5080" indent="-342900" algn="just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size should be large subject to the availability to the resources.</a:t>
            </a:r>
          </a:p>
          <a:p>
            <a:pPr marL="355600" marR="5080" indent="-342900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to be selected appropriately so that it is representative of the population. Sample should have all the characteristics of the population.</a:t>
            </a:r>
          </a:p>
          <a:p>
            <a:pPr marL="355600" marR="5080" indent="-342900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615" y="720134"/>
            <a:ext cx="40103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Sampling</a:t>
            </a:r>
            <a:endParaRPr lang="en-US" sz="3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433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67&quot;&gt;&lt;/object&gt;&lt;object type=&quot;2&quot; unique_id=&quot;10068&quot;&gt;&lt;object type=&quot;3&quot; unique_id=&quot;10069&quot;&gt;&lt;property id=&quot;20148&quot; value=&quot;5&quot;/&gt;&lt;property id=&quot;20300&quot; value=&quot;Slide 1 - &amp;quot;Sampling survey and its techniques&amp;quot;&quot;/&gt;&lt;property id=&quot;20307&quot; value=&quot;282&quot;/&gt;&lt;/object&gt;&lt;object type=&quot;3&quot; unique_id=&quot;10070&quot;&gt;&lt;property id=&quot;20148&quot; value=&quot;5&quot;/&gt;&lt;property id=&quot;20300&quot; value=&quot;Slide 2 - &amp;quot;sampling&amp;quot;&quot;/&gt;&lt;property id=&quot;20307&quot; value=&quot;284&quot;/&gt;&lt;/object&gt;&lt;object type=&quot;3&quot; unique_id=&quot;10072&quot;&gt;&lt;property id=&quot;20148&quot; value=&quot;5&quot;/&gt;&lt;property id=&quot;20300&quot; value=&quot;Slide 16 - &amp;quot;Chart Options&amp;quot;&quot;/&gt;&lt;property id=&quot;20307&quot; value=&quot;294&quot;/&gt;&lt;/object&gt;&lt;object type=&quot;3&quot; unique_id=&quot;10074&quot;&gt;&lt;property id=&quot;20148&quot; value=&quot;5&quot;/&gt;&lt;property id=&quot;20300&quot; value=&quot;Slide 17 - &amp;quot;Image SLide&amp;quot;&quot;/&gt;&lt;property id=&quot;20307&quot; value=&quot;285&quot;/&gt;&lt;/object&gt;&lt;object type=&quot;3&quot; unique_id=&quot;10075&quot;&gt;&lt;property id=&quot;20148&quot; value=&quot;5&quot;/&gt;&lt;property id=&quot;20300&quot; value=&quot;Slide 18 - &amp;quot;Image SLide&amp;quot;&quot;/&gt;&lt;property id=&quot;20307&quot; value=&quot;297&quot;/&gt;&lt;/object&gt;&lt;object type=&quot;3&quot; unique_id=&quot;10076&quot;&gt;&lt;property id=&quot;20148&quot; value=&quot;5&quot;/&gt;&lt;property id=&quot;20300&quot; value=&quot;Slide 19 - &amp;quot;THANK YOU&amp;quot;&quot;/&gt;&lt;property id=&quot;20307&quot; value=&quot;296&quot;/&gt;&lt;/object&gt;&lt;object type=&quot;3&quot; unique_id=&quot;10155&quot;&gt;&lt;property id=&quot;20148&quot; value=&quot;5&quot;/&gt;&lt;property id=&quot;20300&quot; value=&quot;Slide 3 - &amp;quot;sampling&amp;quot;&quot;/&gt;&lt;property id=&quot;20307&quot; value=&quot;299&quot;/&gt;&lt;/object&gt;&lt;object type=&quot;3&quot; unique_id=&quot;10228&quot;&gt;&lt;property id=&quot;20148&quot; value=&quot;5&quot;/&gt;&lt;property id=&quot;20300&quot; value=&quot;Slide 4&quot;/&gt;&lt;property id=&quot;20307&quot; value=&quot;300&quot;/&gt;&lt;/object&gt;&lt;object type=&quot;3&quot; unique_id=&quot;10229&quot;&gt;&lt;property id=&quot;20148&quot; value=&quot;5&quot;/&gt;&lt;property id=&quot;20300&quot; value=&quot;Slide 5 - &amp;quot;Need of sampling&amp;quot;&quot;/&gt;&lt;property id=&quot;20307&quot; value=&quot;301&quot;/&gt;&lt;/object&gt;&lt;object type=&quot;3&quot; unique_id=&quot;10230&quot;&gt;&lt;property id=&quot;20148&quot; value=&quot;5&quot;/&gt;&lt;property id=&quot;20300&quot; value=&quot;Slide 6 - &amp;quot;Advantages and disadvantages  of sampling&amp;quot;&quot;/&gt;&lt;property id=&quot;20307&quot; value=&quot;302&quot;/&gt;&lt;/object&gt;&lt;object type=&quot;3&quot; unique_id=&quot;10514&quot;&gt;&lt;property id=&quot;20148&quot; value=&quot;5&quot;/&gt;&lt;property id=&quot;20300&quot; value=&quot;Slide 7 - &amp;quot;Simple random sampling&amp;quot;&quot;/&gt;&lt;property id=&quot;20307&quot; value=&quot;303&quot;/&gt;&lt;/object&gt;&lt;object type=&quot;3&quot; unique_id=&quot;10575&quot;&gt;&lt;property id=&quot;20148&quot; value=&quot;5&quot;/&gt;&lt;property id=&quot;20300&quot; value=&quot;Slide 8 - &amp;quot;Advantages and disadvantages  of sampling random sampling&amp;quot;&quot;/&gt;&lt;property id=&quot;20307&quot; value=&quot;305&quot;/&gt;&lt;/object&gt;&lt;object type=&quot;3&quot; unique_id=&quot;10656&quot;&gt;&lt;property id=&quot;20148&quot; value=&quot;5&quot;/&gt;&lt;property id=&quot;20300&quot; value=&quot;Slide 9 - &amp;quot;Stratified random sampling&amp;quot;&quot;/&gt;&lt;property id=&quot;20307&quot; value=&quot;306&quot;/&gt;&lt;/object&gt;&lt;object type=&quot;3&quot; unique_id=&quot;10742&quot;&gt;&lt;property id=&quot;20148&quot; value=&quot;5&quot;/&gt;&lt;property id=&quot;20300&quot; value=&quot;Slide 10 - &amp;quot;Advantages and disadvantages  of stratified random sampling&amp;quot;&quot;/&gt;&lt;property id=&quot;20307&quot; value=&quot;307&quot;/&gt;&lt;/object&gt;&lt;object type=&quot;3&quot; unique_id=&quot;10977&quot;&gt;&lt;property id=&quot;20148&quot; value=&quot;5&quot;/&gt;&lt;property id=&quot;20300&quot; value=&quot;Slide 11 - &amp;quot;Systematic random sampling&amp;quot;&quot;/&gt;&lt;property id=&quot;20307&quot; value=&quot;308&quot;/&gt;&lt;/object&gt;&lt;object type=&quot;3&quot; unique_id=&quot;11073&quot;&gt;&lt;property id=&quot;20148&quot; value=&quot;5&quot;/&gt;&lt;property id=&quot;20300&quot; value=&quot;Slide 12 - &amp;quot;Advantages and disadvantages  of SYSTEMATIC random sampling&amp;quot;&quot;/&gt;&lt;property id=&quot;20307&quot; value=&quot;309&quot;/&gt;&lt;/object&gt;&lt;object type=&quot;3&quot; unique_id=&quot;11234&quot;&gt;&lt;property id=&quot;20148&quot; value=&quot;5&quot;/&gt;&lt;property id=&quot;20300&quot; value=&quot;Slide 13 - &amp;quot;CLUSTER random sampling&amp;quot;&quot;/&gt;&lt;property id=&quot;20307&quot; value=&quot;310&quot;/&gt;&lt;/object&gt;&lt;object type=&quot;3&quot; unique_id=&quot;11235&quot;&gt;&lt;property id=&quot;20148&quot; value=&quot;5&quot;/&gt;&lt;property id=&quot;20300&quot; value=&quot;Slide 14 - &amp;quot;Advantages and disadvantages  of CLUSTER random sampling&amp;quot;&quot;/&gt;&lt;property id=&quot;20307&quot; value=&quot;311&quot;/&gt;&lt;/object&gt;&lt;object type=&quot;3&quot; unique_id=&quot;11456&quot;&gt;&lt;property id=&quot;20148&quot; value=&quot;5&quot;/&gt;&lt;property id=&quot;20300&quot; value=&quot;Slide 15 - &amp;quot;Probability proportional to size sampling (PPS)&amp;quot;&quot;/&gt;&lt;property id=&quot;20307&quot; value=&quot;313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2214</Words>
  <Application>Microsoft Office PowerPoint</Application>
  <PresentationFormat>Custom</PresentationFormat>
  <Paragraphs>295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1_Flow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2020-08-29T06:11:32Z</dcterms:created>
  <dcterms:modified xsi:type="dcterms:W3CDTF">2020-09-21T06:26:38Z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